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6"/>
  </p:notesMasterIdLst>
  <p:sldIdLst>
    <p:sldId id="270" r:id="rId2"/>
    <p:sldId id="714" r:id="rId3"/>
    <p:sldId id="796" r:id="rId4"/>
    <p:sldId id="803" r:id="rId5"/>
    <p:sldId id="804" r:id="rId6"/>
    <p:sldId id="795" r:id="rId7"/>
    <p:sldId id="797" r:id="rId8"/>
    <p:sldId id="859" r:id="rId9"/>
    <p:sldId id="862" r:id="rId10"/>
    <p:sldId id="798" r:id="rId11"/>
    <p:sldId id="800" r:id="rId12"/>
    <p:sldId id="860" r:id="rId13"/>
    <p:sldId id="801" r:id="rId14"/>
    <p:sldId id="799" r:id="rId15"/>
    <p:sldId id="806" r:id="rId16"/>
    <p:sldId id="863" r:id="rId17"/>
    <p:sldId id="807" r:id="rId18"/>
    <p:sldId id="808" r:id="rId19"/>
    <p:sldId id="809" r:id="rId20"/>
    <p:sldId id="815" r:id="rId21"/>
    <p:sldId id="816" r:id="rId22"/>
    <p:sldId id="810" r:id="rId23"/>
    <p:sldId id="817" r:id="rId24"/>
    <p:sldId id="818" r:id="rId25"/>
    <p:sldId id="813" r:id="rId26"/>
    <p:sldId id="820" r:id="rId27"/>
    <p:sldId id="822" r:id="rId28"/>
    <p:sldId id="823" r:id="rId29"/>
    <p:sldId id="828" r:id="rId30"/>
    <p:sldId id="861" r:id="rId31"/>
    <p:sldId id="824" r:id="rId32"/>
    <p:sldId id="825" r:id="rId33"/>
    <p:sldId id="826" r:id="rId34"/>
    <p:sldId id="827" r:id="rId35"/>
    <p:sldId id="872" r:id="rId36"/>
    <p:sldId id="831" r:id="rId37"/>
    <p:sldId id="830" r:id="rId38"/>
    <p:sldId id="864" r:id="rId39"/>
    <p:sldId id="832" r:id="rId40"/>
    <p:sldId id="833" r:id="rId41"/>
    <p:sldId id="834" r:id="rId42"/>
    <p:sldId id="840" r:id="rId43"/>
    <p:sldId id="841" r:id="rId44"/>
    <p:sldId id="842" r:id="rId45"/>
    <p:sldId id="845" r:id="rId46"/>
    <p:sldId id="846" r:id="rId47"/>
    <p:sldId id="849" r:id="rId48"/>
    <p:sldId id="850" r:id="rId49"/>
    <p:sldId id="851" r:id="rId50"/>
    <p:sldId id="852" r:id="rId51"/>
    <p:sldId id="853" r:id="rId52"/>
    <p:sldId id="854" r:id="rId53"/>
    <p:sldId id="855" r:id="rId54"/>
    <p:sldId id="856" r:id="rId55"/>
    <p:sldId id="873" r:id="rId56"/>
    <p:sldId id="874" r:id="rId57"/>
    <p:sldId id="792" r:id="rId58"/>
    <p:sldId id="791" r:id="rId59"/>
    <p:sldId id="867" r:id="rId60"/>
    <p:sldId id="869" r:id="rId61"/>
    <p:sldId id="870" r:id="rId62"/>
    <p:sldId id="868" r:id="rId63"/>
    <p:sldId id="871" r:id="rId64"/>
    <p:sldId id="866" r:id="rId65"/>
  </p:sldIdLst>
  <p:sldSz cx="9144000" cy="6858000" type="screen4x3"/>
  <p:notesSz cx="6858000" cy="9144000"/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CA1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39" autoAdjust="0"/>
    <p:restoredTop sz="94106" autoAdjust="0"/>
  </p:normalViewPr>
  <p:slideViewPr>
    <p:cSldViewPr>
      <p:cViewPr varScale="1">
        <p:scale>
          <a:sx n="67" d="100"/>
          <a:sy n="67" d="100"/>
        </p:scale>
        <p:origin x="192" y="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1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7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13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55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3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146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04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994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855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79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1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9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inyapps.i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9E1-0182-6342-BE54-103E4D478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600200"/>
            <a:ext cx="8915400" cy="900546"/>
          </a:xfrm>
        </p:spPr>
        <p:txBody>
          <a:bodyPr>
            <a:normAutofit/>
          </a:bodyPr>
          <a:lstStyle/>
          <a:p>
            <a:r>
              <a:rPr lang="en-US" sz="3600" dirty="0" err="1"/>
              <a:t>RShiny</a:t>
            </a:r>
            <a:r>
              <a:rPr lang="en-US" sz="3600" dirty="0"/>
              <a:t> and </a:t>
            </a:r>
            <a:r>
              <a:rPr lang="en-US" sz="3600" dirty="0" err="1"/>
              <a:t>RMarkdown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04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FF23-3EDD-CD43-B437-7D41DB3C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Rshiny</a:t>
            </a:r>
            <a:r>
              <a:rPr lang="en-US" dirty="0"/>
              <a:t> | Deploy to </a:t>
            </a:r>
            <a:r>
              <a:rPr lang="en-US" dirty="0" err="1"/>
              <a:t>Shinyapps.io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92F36-25FA-F044-8B76-FE0CADB7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7162800" cy="49195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F3C591-9077-694B-83B9-186F9B02ACA8}"/>
              </a:ext>
            </a:extLst>
          </p:cNvPr>
          <p:cNvSpPr/>
          <p:nvPr/>
        </p:nvSpPr>
        <p:spPr>
          <a:xfrm>
            <a:off x="3321510" y="6443539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https://www.shinyapps.io/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3138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FF23-3EDD-CD43-B437-7D41DB3C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Rshiny</a:t>
            </a:r>
            <a:r>
              <a:rPr lang="en-US" dirty="0"/>
              <a:t> | Deploy to </a:t>
            </a:r>
            <a:r>
              <a:rPr lang="en-US" dirty="0" err="1"/>
              <a:t>Shinyapps.io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F3C591-9077-694B-83B9-186F9B02ACA8}"/>
              </a:ext>
            </a:extLst>
          </p:cNvPr>
          <p:cNvSpPr/>
          <p:nvPr/>
        </p:nvSpPr>
        <p:spPr>
          <a:xfrm>
            <a:off x="3321510" y="6443539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2"/>
              </a:rPr>
              <a:t>https://www.shinyapps.io/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CD7E6-CCDF-0942-BB8E-34A271774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4514"/>
            <a:ext cx="9144000" cy="432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65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389F-F885-274F-B128-DD389199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RShiny</a:t>
            </a:r>
            <a:r>
              <a:rPr lang="en-US" dirty="0"/>
              <a:t> | Separate Client and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66BAF-2A3C-9D45-BE59-2795DF27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8" y="1360026"/>
            <a:ext cx="2306986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42F6A-9446-574F-853A-73645E83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8" y="4333054"/>
            <a:ext cx="2306986" cy="20214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F7E077-1CE8-C447-9A7F-93A76137AAEC}"/>
              </a:ext>
            </a:extLst>
          </p:cNvPr>
          <p:cNvCxnSpPr/>
          <p:nvPr/>
        </p:nvCxnSpPr>
        <p:spPr>
          <a:xfrm>
            <a:off x="2743200" y="1447799"/>
            <a:ext cx="0" cy="533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56F0E14-5826-8D45-BE97-BED9C25A8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08" y="6438022"/>
            <a:ext cx="2306986" cy="385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A4013-F127-0945-A465-AEB13E62E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563755"/>
            <a:ext cx="5943600" cy="31020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BBE875-3CEE-AE4E-8358-2E3EAB90CBE2}"/>
              </a:ext>
            </a:extLst>
          </p:cNvPr>
          <p:cNvSpPr/>
          <p:nvPr/>
        </p:nvSpPr>
        <p:spPr>
          <a:xfrm>
            <a:off x="228600" y="6659586"/>
            <a:ext cx="381000" cy="163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29408-E2EE-144C-84C9-11577AA1FF65}"/>
              </a:ext>
            </a:extLst>
          </p:cNvPr>
          <p:cNvSpPr/>
          <p:nvPr/>
        </p:nvSpPr>
        <p:spPr>
          <a:xfrm>
            <a:off x="8211519" y="2661827"/>
            <a:ext cx="627681" cy="233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FF23-3EDD-CD43-B437-7D41DB3C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Rshiny</a:t>
            </a:r>
            <a:r>
              <a:rPr lang="en-US" dirty="0"/>
              <a:t> | Deploy to </a:t>
            </a:r>
            <a:r>
              <a:rPr lang="en-US" dirty="0" err="1"/>
              <a:t>Shinyapps.io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CD587-865F-4849-9401-30462C4D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4749"/>
            <a:ext cx="7467600" cy="53517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704C6B-14F1-B24C-B907-689CAD400071}"/>
              </a:ext>
            </a:extLst>
          </p:cNvPr>
          <p:cNvSpPr/>
          <p:nvPr/>
        </p:nvSpPr>
        <p:spPr>
          <a:xfrm>
            <a:off x="2362200" y="5486400"/>
            <a:ext cx="762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AE9366-511F-B542-AFF6-8B030212D586}"/>
              </a:ext>
            </a:extLst>
          </p:cNvPr>
          <p:cNvSpPr/>
          <p:nvPr/>
        </p:nvSpPr>
        <p:spPr>
          <a:xfrm>
            <a:off x="5257800" y="6248400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6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5D50-2D96-2046-944C-95B8C646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Rshiny</a:t>
            </a:r>
            <a:r>
              <a:rPr lang="en-US" dirty="0"/>
              <a:t> | Deploy to </a:t>
            </a:r>
            <a:r>
              <a:rPr lang="en-US" dirty="0" err="1"/>
              <a:t>Shinyapps.io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D9ACB-9625-564C-A35B-681CB60C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1801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9FF7A2-A9B5-DB4C-87C2-4C0FE8F61B23}"/>
              </a:ext>
            </a:extLst>
          </p:cNvPr>
          <p:cNvSpPr/>
          <p:nvPr/>
        </p:nvSpPr>
        <p:spPr>
          <a:xfrm>
            <a:off x="902208" y="2104832"/>
            <a:ext cx="2462784" cy="226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529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1: The Simplest Website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7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7BCF-CCF4-5344-8797-EF44779C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FCBB8-EAF6-1947-B615-87399E86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600200"/>
            <a:ext cx="8305800" cy="46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90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7BCF-CCF4-5344-8797-EF44779C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46848-8CDB-4744-8A3D-2C62FCAD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61" y="1371600"/>
            <a:ext cx="8223876" cy="53195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610055-72B5-DE48-8364-A5062E36F3F0}"/>
              </a:ext>
            </a:extLst>
          </p:cNvPr>
          <p:cNvSpPr/>
          <p:nvPr/>
        </p:nvSpPr>
        <p:spPr>
          <a:xfrm>
            <a:off x="914400" y="1629475"/>
            <a:ext cx="1447800" cy="17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CAA82-B755-6A4D-9928-F5DF1AFCC5C2}"/>
              </a:ext>
            </a:extLst>
          </p:cNvPr>
          <p:cNvSpPr/>
          <p:nvPr/>
        </p:nvSpPr>
        <p:spPr>
          <a:xfrm>
            <a:off x="2983071" y="4495800"/>
            <a:ext cx="317785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34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3CFD2-4579-FB46-826C-A3A20CAF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524000"/>
            <a:ext cx="7848600" cy="5012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5F6D2-25B9-DA45-9EF6-01B2F3D4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360128-7581-1E4A-B37D-D244351F24C4}"/>
              </a:ext>
            </a:extLst>
          </p:cNvPr>
          <p:cNvSpPr/>
          <p:nvPr/>
        </p:nvSpPr>
        <p:spPr>
          <a:xfrm>
            <a:off x="3018584" y="3489702"/>
            <a:ext cx="307752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5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6BB2-7B19-6F4E-87CF-89FE4702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84B57-A8BE-7E45-85D3-E0432F9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667000"/>
            <a:ext cx="6381750" cy="23498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C07249-C720-B34B-89DD-40288CF59B0D}"/>
              </a:ext>
            </a:extLst>
          </p:cNvPr>
          <p:cNvSpPr/>
          <p:nvPr/>
        </p:nvSpPr>
        <p:spPr>
          <a:xfrm>
            <a:off x="6248400" y="3505200"/>
            <a:ext cx="1371600" cy="323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1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2232FB-1BCD-5249-A54A-88266EC8F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60" y="1501387"/>
            <a:ext cx="7806079" cy="4965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5F6D2-25B9-DA45-9EF6-01B2F3D4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7412-00D1-CA45-9669-EABD07911FC6}"/>
              </a:ext>
            </a:extLst>
          </p:cNvPr>
          <p:cNvSpPr/>
          <p:nvPr/>
        </p:nvSpPr>
        <p:spPr>
          <a:xfrm>
            <a:off x="3796038" y="3612396"/>
            <a:ext cx="1779212" cy="143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65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F8A9-FE39-3F49-937B-C37F2DB5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3A59E-BAB0-0745-8630-36BA620E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8" y="1600200"/>
            <a:ext cx="8389843" cy="5086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6A7A9-90A1-FD45-BB7F-B4F825B39A03}"/>
              </a:ext>
            </a:extLst>
          </p:cNvPr>
          <p:cNvSpPr/>
          <p:nvPr/>
        </p:nvSpPr>
        <p:spPr>
          <a:xfrm>
            <a:off x="5688453" y="5166102"/>
            <a:ext cx="223189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F6D2-25B9-DA45-9EF6-01B2F3D4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656B7-552E-B04F-9DB1-32AF638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41" y="1524000"/>
            <a:ext cx="7804717" cy="49671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837412-00D1-CA45-9669-EABD07911FC6}"/>
              </a:ext>
            </a:extLst>
          </p:cNvPr>
          <p:cNvSpPr/>
          <p:nvPr/>
        </p:nvSpPr>
        <p:spPr>
          <a:xfrm>
            <a:off x="3796038" y="3627894"/>
            <a:ext cx="1779212" cy="143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F2406C-0821-D542-B305-EC1D4711D528}"/>
              </a:ext>
            </a:extLst>
          </p:cNvPr>
          <p:cNvSpPr/>
          <p:nvPr/>
        </p:nvSpPr>
        <p:spPr>
          <a:xfrm>
            <a:off x="5584146" y="4167750"/>
            <a:ext cx="435654" cy="114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A7DF54-6176-5446-87F7-97CF56A708E4}"/>
              </a:ext>
            </a:extLst>
          </p:cNvPr>
          <p:cNvSpPr/>
          <p:nvPr/>
        </p:nvSpPr>
        <p:spPr>
          <a:xfrm>
            <a:off x="3794502" y="3879744"/>
            <a:ext cx="1779212" cy="143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0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017C3-5488-F143-9CF8-AA251C90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94202"/>
            <a:ext cx="8255294" cy="525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5F6D2-25B9-DA45-9EF6-01B2F3D4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837412-00D1-CA45-9669-EABD07911FC6}"/>
              </a:ext>
            </a:extLst>
          </p:cNvPr>
          <p:cNvSpPr/>
          <p:nvPr/>
        </p:nvSpPr>
        <p:spPr>
          <a:xfrm>
            <a:off x="1828800" y="5105400"/>
            <a:ext cx="914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F2406C-0821-D542-B305-EC1D4711D528}"/>
              </a:ext>
            </a:extLst>
          </p:cNvPr>
          <p:cNvSpPr/>
          <p:nvPr/>
        </p:nvSpPr>
        <p:spPr>
          <a:xfrm>
            <a:off x="5584146" y="4179713"/>
            <a:ext cx="435654" cy="122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14F15-DB6B-A94B-AD73-F033649BAD47}"/>
              </a:ext>
            </a:extLst>
          </p:cNvPr>
          <p:cNvSpPr/>
          <p:nvPr/>
        </p:nvSpPr>
        <p:spPr>
          <a:xfrm>
            <a:off x="7551415" y="6263898"/>
            <a:ext cx="538703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5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740C-6397-1247-863A-1D1334B7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B59DF-11FD-0044-8A7B-5D6F8930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00200"/>
            <a:ext cx="7848600" cy="49929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AF2772-67D3-D344-92EE-B87FEE066AB6}"/>
              </a:ext>
            </a:extLst>
          </p:cNvPr>
          <p:cNvSpPr/>
          <p:nvPr/>
        </p:nvSpPr>
        <p:spPr>
          <a:xfrm>
            <a:off x="4935744" y="5031272"/>
            <a:ext cx="615696" cy="221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8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951CCB-8DBA-9D44-BA40-5EAE8986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02" y="1524000"/>
            <a:ext cx="8178196" cy="5226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5F6D2-25B9-DA45-9EF6-01B2F3D4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F2406C-0821-D542-B305-EC1D4711D528}"/>
              </a:ext>
            </a:extLst>
          </p:cNvPr>
          <p:cNvSpPr/>
          <p:nvPr/>
        </p:nvSpPr>
        <p:spPr>
          <a:xfrm>
            <a:off x="7878986" y="1645404"/>
            <a:ext cx="761320" cy="185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766A62-B6B1-194F-951F-22ACD5FCD09C}"/>
              </a:ext>
            </a:extLst>
          </p:cNvPr>
          <p:cNvSpPr/>
          <p:nvPr/>
        </p:nvSpPr>
        <p:spPr>
          <a:xfrm>
            <a:off x="3962400" y="2362200"/>
            <a:ext cx="1066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99AF3B-EA78-274C-8F4C-CA80965DE260}"/>
              </a:ext>
            </a:extLst>
          </p:cNvPr>
          <p:cNvSpPr/>
          <p:nvPr/>
        </p:nvSpPr>
        <p:spPr>
          <a:xfrm>
            <a:off x="7313910" y="2100877"/>
            <a:ext cx="1248906" cy="166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3A3C04-58A3-7540-BB0A-DCC22B82D35A}"/>
              </a:ext>
            </a:extLst>
          </p:cNvPr>
          <p:cNvSpPr/>
          <p:nvPr/>
        </p:nvSpPr>
        <p:spPr>
          <a:xfrm>
            <a:off x="5334000" y="3660828"/>
            <a:ext cx="228600" cy="149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93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F6D2-25B9-DA45-9EF6-01B2F3D4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CC7C9-662E-5D45-8281-30D45246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9" y="1407763"/>
            <a:ext cx="8209261" cy="529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52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4D035A-8E93-B848-9E12-228A9DD9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71600"/>
            <a:ext cx="8458200" cy="5397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2F3CE0-6197-1745-9870-4656D4D4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15D744-5285-2342-9261-BEEC71F61563}"/>
              </a:ext>
            </a:extLst>
          </p:cNvPr>
          <p:cNvSpPr/>
          <p:nvPr/>
        </p:nvSpPr>
        <p:spPr>
          <a:xfrm>
            <a:off x="385064" y="1691898"/>
            <a:ext cx="668199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98624-37A5-E548-B1BF-D5DAB041EE81}"/>
              </a:ext>
            </a:extLst>
          </p:cNvPr>
          <p:cNvSpPr/>
          <p:nvPr/>
        </p:nvSpPr>
        <p:spPr>
          <a:xfrm>
            <a:off x="3886200" y="2667000"/>
            <a:ext cx="914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8E51C-8910-4140-987B-039144EE0FE8}"/>
              </a:ext>
            </a:extLst>
          </p:cNvPr>
          <p:cNvSpPr/>
          <p:nvPr/>
        </p:nvSpPr>
        <p:spPr>
          <a:xfrm>
            <a:off x="3901698" y="3967660"/>
            <a:ext cx="1447800" cy="229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165B36-6251-C547-B9C9-3C17A57F825E}"/>
              </a:ext>
            </a:extLst>
          </p:cNvPr>
          <p:cNvSpPr/>
          <p:nvPr/>
        </p:nvSpPr>
        <p:spPr>
          <a:xfrm>
            <a:off x="1600200" y="1844299"/>
            <a:ext cx="457200" cy="136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28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0CAC6-CE18-A34B-BB8E-71BE4402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9" y="1402597"/>
            <a:ext cx="8219569" cy="5249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2F3CE0-6197-1745-9870-4656D4D4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24E325D-6383-284C-974A-45607CA66BB7}"/>
              </a:ext>
            </a:extLst>
          </p:cNvPr>
          <p:cNvSpPr/>
          <p:nvPr/>
        </p:nvSpPr>
        <p:spPr>
          <a:xfrm>
            <a:off x="4724400" y="2834898"/>
            <a:ext cx="381000" cy="76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4550A57-63FD-6944-80EE-39B9B82B0573}"/>
              </a:ext>
            </a:extLst>
          </p:cNvPr>
          <p:cNvSpPr/>
          <p:nvPr/>
        </p:nvSpPr>
        <p:spPr>
          <a:xfrm>
            <a:off x="4982706" y="4175502"/>
            <a:ext cx="381000" cy="76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4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F8A9-FE39-3F49-937B-C37F2DB5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3A59E-BAB0-0745-8630-36BA620E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78" y="1600200"/>
            <a:ext cx="8389843" cy="5086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B6A7A9-90A1-FD45-BB7F-B4F825B39A03}"/>
              </a:ext>
            </a:extLst>
          </p:cNvPr>
          <p:cNvSpPr/>
          <p:nvPr/>
        </p:nvSpPr>
        <p:spPr>
          <a:xfrm>
            <a:off x="5688453" y="5166102"/>
            <a:ext cx="223189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0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5F4C4-5DE9-6F4B-A017-F69B58A1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Faithful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88AF9-71B3-0A4B-9533-EA56B295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0831"/>
            <a:ext cx="4038600" cy="4842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CFDDC-D747-1447-B3B4-B61A10AB4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18" y="4038600"/>
            <a:ext cx="1793358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05654-9726-2147-A422-6EB662586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676400"/>
            <a:ext cx="3797594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49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A0CAC6-CE18-A34B-BB8E-71BE4402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9" y="1402597"/>
            <a:ext cx="8219569" cy="52493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2F3CE0-6197-1745-9870-4656D4D4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2C26A0-222F-3E45-885F-11D15C4017DA}"/>
              </a:ext>
            </a:extLst>
          </p:cNvPr>
          <p:cNvSpPr/>
          <p:nvPr/>
        </p:nvSpPr>
        <p:spPr>
          <a:xfrm>
            <a:off x="4366550" y="3669175"/>
            <a:ext cx="381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91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14711B-2D8A-2D48-86DA-96DCEE88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5" y="1454200"/>
            <a:ext cx="7813174" cy="4959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0F520-2962-8541-9FFF-401F2173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BB35E3-C66E-0449-9D5E-651360206520}"/>
              </a:ext>
            </a:extLst>
          </p:cNvPr>
          <p:cNvSpPr/>
          <p:nvPr/>
        </p:nvSpPr>
        <p:spPr>
          <a:xfrm>
            <a:off x="8094280" y="1676400"/>
            <a:ext cx="368808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E150D7-A164-604C-8F89-2A25D0C1AB6A}"/>
              </a:ext>
            </a:extLst>
          </p:cNvPr>
          <p:cNvSpPr/>
          <p:nvPr/>
        </p:nvSpPr>
        <p:spPr>
          <a:xfrm>
            <a:off x="7924799" y="2819400"/>
            <a:ext cx="538289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95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A60F-B671-2E49-8766-A2A89191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9ABD0-E1DF-2143-988F-1514C2A2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53" y="1524000"/>
            <a:ext cx="7808094" cy="49641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C310C-2472-D24A-AD3C-46FD4C3C4435}"/>
              </a:ext>
            </a:extLst>
          </p:cNvPr>
          <p:cNvSpPr/>
          <p:nvPr/>
        </p:nvSpPr>
        <p:spPr>
          <a:xfrm>
            <a:off x="6923504" y="1784886"/>
            <a:ext cx="387621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54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04F2D-54A9-AE4A-B745-184951206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71" y="1524000"/>
            <a:ext cx="8011559" cy="5116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AA60F-B671-2E49-8766-A2A89191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C310C-2472-D24A-AD3C-46FD4C3C4435}"/>
              </a:ext>
            </a:extLst>
          </p:cNvPr>
          <p:cNvSpPr/>
          <p:nvPr/>
        </p:nvSpPr>
        <p:spPr>
          <a:xfrm>
            <a:off x="3828764" y="4006062"/>
            <a:ext cx="4674866" cy="263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1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46A12-9C08-FB45-A614-50B0C43C8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524000"/>
            <a:ext cx="7391400" cy="5170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F5F8A9-FE39-3F49-937B-C37F2DB5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B6A7A9-90A1-FD45-BB7F-B4F825B39A03}"/>
              </a:ext>
            </a:extLst>
          </p:cNvPr>
          <p:cNvSpPr/>
          <p:nvPr/>
        </p:nvSpPr>
        <p:spPr>
          <a:xfrm>
            <a:off x="1525290" y="4587498"/>
            <a:ext cx="6096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8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3A8F-109B-B149-A326-492720CB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Websites with GitHub! | Simplest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3B0C8-F27A-784D-A39A-1C70B0A7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1" y="1600200"/>
            <a:ext cx="8742597" cy="4978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A79666-460B-894D-BC47-26FC9B0A0C26}"/>
              </a:ext>
            </a:extLst>
          </p:cNvPr>
          <p:cNvSpPr/>
          <p:nvPr/>
        </p:nvSpPr>
        <p:spPr>
          <a:xfrm>
            <a:off x="990600" y="1905000"/>
            <a:ext cx="1676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391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7BCF-CCF4-5344-8797-EF44779C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Websites with GitHub!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D47EC-21CC-0947-8275-DB4916CA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5334000"/>
          </a:xfrm>
        </p:spPr>
        <p:txBody>
          <a:bodyPr/>
          <a:lstStyle/>
          <a:p>
            <a:r>
              <a:rPr lang="en-US" sz="2400" dirty="0"/>
              <a:t>Create a repository by the name of </a:t>
            </a:r>
            <a:r>
              <a:rPr lang="en-US" sz="2400" b="1" i="1" dirty="0"/>
              <a:t>&lt;username&gt;.</a:t>
            </a:r>
            <a:r>
              <a:rPr lang="en-US" sz="2400" b="1" i="1" dirty="0" err="1"/>
              <a:t>github.io</a:t>
            </a:r>
            <a:endParaRPr lang="en-US" sz="2400" b="1" i="1" dirty="0"/>
          </a:p>
          <a:p>
            <a:r>
              <a:rPr lang="en-US" sz="2400" dirty="0"/>
              <a:t>Clone the repository to a directory in </a:t>
            </a:r>
            <a:r>
              <a:rPr lang="en-US" sz="2400" dirty="0" err="1"/>
              <a:t>RStudio</a:t>
            </a:r>
            <a:endParaRPr lang="en-US" sz="2400" dirty="0"/>
          </a:p>
          <a:p>
            <a:r>
              <a:rPr lang="en-US" sz="2400" dirty="0"/>
              <a:t>Create </a:t>
            </a:r>
            <a:r>
              <a:rPr lang="en-US" sz="2400" dirty="0" err="1"/>
              <a:t>index.Rmd</a:t>
            </a:r>
            <a:endParaRPr lang="en-US" sz="2400" dirty="0"/>
          </a:p>
          <a:p>
            <a:r>
              <a:rPr lang="en-US" sz="2400" dirty="0"/>
              <a:t>Knit </a:t>
            </a:r>
            <a:r>
              <a:rPr lang="en-US" sz="2400" dirty="0" err="1"/>
              <a:t>index.Rmd</a:t>
            </a:r>
            <a:endParaRPr lang="en-US" sz="2400" dirty="0"/>
          </a:p>
          <a:p>
            <a:r>
              <a:rPr lang="en-US" sz="2400" dirty="0"/>
              <a:t>Commit changes in the Git tab</a:t>
            </a:r>
          </a:p>
          <a:p>
            <a:r>
              <a:rPr lang="en-US" sz="2400" dirty="0"/>
              <a:t>Push changes in the Git tab</a:t>
            </a:r>
          </a:p>
          <a:p>
            <a:r>
              <a:rPr lang="en-US" sz="2400" dirty="0"/>
              <a:t>Checkout your website at http://&lt;username&gt;.</a:t>
            </a:r>
            <a:r>
              <a:rPr lang="en-US" sz="2400" dirty="0" err="1"/>
              <a:t>github.io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09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833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2: Adding R Markdown Pages and YAML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94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7BCF-CCF4-5344-8797-EF44779C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Websites with GitHub!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D47EC-21CC-0947-8275-DB4916CA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47800"/>
            <a:ext cx="8610600" cy="5334000"/>
          </a:xfrm>
        </p:spPr>
        <p:txBody>
          <a:bodyPr/>
          <a:lstStyle/>
          <a:p>
            <a:r>
              <a:rPr lang="en-US" sz="2000" dirty="0"/>
              <a:t>Create a repository by the name of </a:t>
            </a:r>
            <a:r>
              <a:rPr lang="en-US" sz="2000" b="1" i="1" dirty="0"/>
              <a:t>&lt;username&gt;.</a:t>
            </a:r>
            <a:r>
              <a:rPr lang="en-US" sz="2000" b="1" i="1" dirty="0" err="1"/>
              <a:t>github.io</a:t>
            </a:r>
            <a:endParaRPr lang="en-US" sz="2000" b="1" i="1" dirty="0"/>
          </a:p>
          <a:p>
            <a:r>
              <a:rPr lang="en-US" sz="2000" dirty="0"/>
              <a:t>Clone the repository to a directory in </a:t>
            </a:r>
            <a:r>
              <a:rPr lang="en-US" sz="2000" dirty="0" err="1"/>
              <a:t>RStudio</a:t>
            </a:r>
            <a:endParaRPr lang="en-US" sz="2000" dirty="0"/>
          </a:p>
          <a:p>
            <a:r>
              <a:rPr lang="en-US" sz="2000" dirty="0"/>
              <a:t>Create </a:t>
            </a:r>
            <a:r>
              <a:rPr lang="en-US" sz="2000" dirty="0" err="1"/>
              <a:t>index.Rmd</a:t>
            </a:r>
            <a:endParaRPr lang="en-US" sz="2000" dirty="0"/>
          </a:p>
          <a:p>
            <a:r>
              <a:rPr lang="en-US" sz="2000" dirty="0"/>
              <a:t>Knit </a:t>
            </a:r>
            <a:r>
              <a:rPr lang="en-US" sz="2000" dirty="0" err="1"/>
              <a:t>index.Rmd</a:t>
            </a:r>
            <a:endParaRPr lang="en-US" sz="2000" dirty="0"/>
          </a:p>
          <a:p>
            <a:r>
              <a:rPr lang="en-US" sz="2000" dirty="0"/>
              <a:t>Commit changes in the Git tab</a:t>
            </a:r>
          </a:p>
          <a:p>
            <a:r>
              <a:rPr lang="en-US" sz="2000" dirty="0"/>
              <a:t>Push changes in the Git tab</a:t>
            </a:r>
          </a:p>
          <a:p>
            <a:r>
              <a:rPr lang="en-US" sz="2000" dirty="0"/>
              <a:t>Checkout your website at http://&lt;username&gt;.</a:t>
            </a:r>
            <a:r>
              <a:rPr lang="en-US" sz="2000" dirty="0" err="1"/>
              <a:t>github.io</a:t>
            </a:r>
            <a:endParaRPr lang="en-US" sz="2000" dirty="0"/>
          </a:p>
          <a:p>
            <a:r>
              <a:rPr lang="en-US" sz="2400" dirty="0"/>
              <a:t>Here we are!  We would now like to use YAML and </a:t>
            </a:r>
            <a:r>
              <a:rPr lang="en-US" sz="2400" dirty="0" err="1"/>
              <a:t>Rmarkdown</a:t>
            </a:r>
            <a:r>
              <a:rPr lang="en-US" sz="2400" dirty="0"/>
              <a:t> to add more information and make it look nice!</a:t>
            </a:r>
          </a:p>
        </p:txBody>
      </p:sp>
    </p:spTree>
    <p:extLst>
      <p:ext uri="{BB962C8B-B14F-4D97-AF65-F5344CB8AC3E}">
        <p14:creationId xmlns:p14="http://schemas.microsoft.com/office/powerpoint/2010/main" val="408798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389F-F885-274F-B128-DD389199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err="1"/>
              <a:t>RShiny</a:t>
            </a:r>
            <a:r>
              <a:rPr lang="en-US" dirty="0"/>
              <a:t> | </a:t>
            </a:r>
            <a:r>
              <a:rPr lang="en-US" dirty="0" err="1"/>
              <a:t>RMarkdown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A823C3-341A-134C-8398-F48B288D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58410"/>
            <a:ext cx="3962400" cy="5330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7D6E61-DB3E-4846-84A1-A8C93F9B2684}"/>
              </a:ext>
            </a:extLst>
          </p:cNvPr>
          <p:cNvSpPr/>
          <p:nvPr/>
        </p:nvSpPr>
        <p:spPr>
          <a:xfrm>
            <a:off x="683361" y="2636004"/>
            <a:ext cx="685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C94697-EC00-1A4C-8C0E-A3390EACE818}"/>
              </a:ext>
            </a:extLst>
          </p:cNvPr>
          <p:cNvSpPr/>
          <p:nvPr/>
        </p:nvSpPr>
        <p:spPr>
          <a:xfrm>
            <a:off x="574875" y="3810000"/>
            <a:ext cx="2854125" cy="289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BB4993-D490-5D4B-8204-2843B271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75" y="1458410"/>
            <a:ext cx="3989925" cy="3340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0E97A6-807A-5545-AE35-C0589663436E}"/>
              </a:ext>
            </a:extLst>
          </p:cNvPr>
          <p:cNvSpPr/>
          <p:nvPr/>
        </p:nvSpPr>
        <p:spPr>
          <a:xfrm>
            <a:off x="4577166" y="1676400"/>
            <a:ext cx="3950034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56FEF1-0B34-6F4B-8881-D65E623DF667}"/>
              </a:ext>
            </a:extLst>
          </p:cNvPr>
          <p:cNvSpPr/>
          <p:nvPr/>
        </p:nvSpPr>
        <p:spPr>
          <a:xfrm>
            <a:off x="4572000" y="4267200"/>
            <a:ext cx="1642674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40AA5DC2-074E-2640-9FC0-91B6276957D0}"/>
              </a:ext>
            </a:extLst>
          </p:cNvPr>
          <p:cNvSpPr/>
          <p:nvPr/>
        </p:nvSpPr>
        <p:spPr>
          <a:xfrm>
            <a:off x="1447800" y="3657600"/>
            <a:ext cx="381000" cy="8681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04F2D-54A9-AE4A-B745-184951206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71" y="1524000"/>
            <a:ext cx="8011559" cy="5116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AA60F-B671-2E49-8766-A2A89191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Websites with GitHub! | Simple</a:t>
            </a:r>
          </a:p>
        </p:txBody>
      </p:sp>
    </p:spTree>
    <p:extLst>
      <p:ext uri="{BB962C8B-B14F-4D97-AF65-F5344CB8AC3E}">
        <p14:creationId xmlns:p14="http://schemas.microsoft.com/office/powerpoint/2010/main" val="18914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46A12-9C08-FB45-A614-50B0C43C8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524000"/>
            <a:ext cx="7391400" cy="5170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F5F8A9-FE39-3F49-937B-C37F2DB5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Websites with GitHub! | Simple</a:t>
            </a:r>
          </a:p>
        </p:txBody>
      </p:sp>
    </p:spTree>
    <p:extLst>
      <p:ext uri="{BB962C8B-B14F-4D97-AF65-F5344CB8AC3E}">
        <p14:creationId xmlns:p14="http://schemas.microsoft.com/office/powerpoint/2010/main" val="919346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E626-0071-B340-92BA-404DB3F7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Websites with GitHub! | Simple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47B6EC-6208-1D40-9179-39EFA3B41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6A6E6-C092-3145-935A-4054D4E8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76" y="1524000"/>
            <a:ext cx="812964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55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F910-CB27-FB42-B48A-205A5C3E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Websites with GitHub! | Simple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4452E9-7EF5-064F-BABC-861B72678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1BA683-3061-C942-8695-F6DFCD672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32" y="1392264"/>
            <a:ext cx="8239656" cy="525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27DC6F-F834-8D40-B556-57B2A456A02E}"/>
              </a:ext>
            </a:extLst>
          </p:cNvPr>
          <p:cNvSpPr/>
          <p:nvPr/>
        </p:nvSpPr>
        <p:spPr>
          <a:xfrm>
            <a:off x="1676400" y="1828800"/>
            <a:ext cx="533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23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57CE9-E502-B841-9472-500FCD63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C278A-C929-104B-85D5-743D4626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8238751" cy="4965156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2524D8D2-87E3-634F-B58E-833DA74DF407}"/>
              </a:ext>
            </a:extLst>
          </p:cNvPr>
          <p:cNvSpPr/>
          <p:nvPr/>
        </p:nvSpPr>
        <p:spPr>
          <a:xfrm>
            <a:off x="4937502" y="3170694"/>
            <a:ext cx="381000" cy="76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5A56D63E-96FF-2440-BFB3-C30E6F736D0D}"/>
              </a:ext>
            </a:extLst>
          </p:cNvPr>
          <p:cNvSpPr/>
          <p:nvPr/>
        </p:nvSpPr>
        <p:spPr>
          <a:xfrm>
            <a:off x="5199680" y="5523859"/>
            <a:ext cx="381000" cy="76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98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24F3-7D51-764B-9A5E-5C349C03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1E10C-5CF9-7749-86CC-3F034DF0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8" y="1524000"/>
            <a:ext cx="7771884" cy="499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0076-F5F6-574C-A6A9-B2DEFCA3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7FE15-3095-EB45-8C96-A9E734498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7924800" cy="5061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3FCFFD-BF80-E448-9B9D-A647CC29049F}"/>
              </a:ext>
            </a:extLst>
          </p:cNvPr>
          <p:cNvSpPr/>
          <p:nvPr/>
        </p:nvSpPr>
        <p:spPr>
          <a:xfrm>
            <a:off x="1320741" y="1828800"/>
            <a:ext cx="484909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669B3CAE-92FA-5C48-8C9A-95C42B2D7BA7}"/>
              </a:ext>
            </a:extLst>
          </p:cNvPr>
          <p:cNvSpPr/>
          <p:nvPr/>
        </p:nvSpPr>
        <p:spPr>
          <a:xfrm>
            <a:off x="4659775" y="3452150"/>
            <a:ext cx="381000" cy="76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7589F1B5-0A3A-054F-92A5-FA6C235F8665}"/>
              </a:ext>
            </a:extLst>
          </p:cNvPr>
          <p:cNvSpPr/>
          <p:nvPr/>
        </p:nvSpPr>
        <p:spPr>
          <a:xfrm>
            <a:off x="4953000" y="5451675"/>
            <a:ext cx="381000" cy="76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74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3C82-6C72-C54C-ACF9-210B402E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79EFD-5EF0-A448-BC4A-206F0A9C8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61" y="1600200"/>
            <a:ext cx="7717278" cy="49135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1BAF3C-46CA-A94E-9625-A68844F36F8A}"/>
              </a:ext>
            </a:extLst>
          </p:cNvPr>
          <p:cNvSpPr/>
          <p:nvPr/>
        </p:nvSpPr>
        <p:spPr>
          <a:xfrm>
            <a:off x="779955" y="5063925"/>
            <a:ext cx="89644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9FD60E1B-8AE3-9B40-AB0D-8794E9E35AC3}"/>
              </a:ext>
            </a:extLst>
          </p:cNvPr>
          <p:cNvSpPr/>
          <p:nvPr/>
        </p:nvSpPr>
        <p:spPr>
          <a:xfrm>
            <a:off x="6125706" y="3352800"/>
            <a:ext cx="381000" cy="762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496B-0586-4340-A229-51461212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EEF3D-AECF-9543-86EC-0D1D7545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36" y="1523999"/>
            <a:ext cx="7789208" cy="4983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EDB983-91CB-594F-A7F7-55ABAB507C69}"/>
              </a:ext>
            </a:extLst>
          </p:cNvPr>
          <p:cNvSpPr/>
          <p:nvPr/>
        </p:nvSpPr>
        <p:spPr>
          <a:xfrm>
            <a:off x="7010401" y="1961529"/>
            <a:ext cx="381000" cy="128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203D3-20C5-194D-A1A0-9B2A415F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49" y="2588489"/>
            <a:ext cx="88528" cy="9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86EF7-1986-5F44-B727-32EE3D48F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87" y="2582140"/>
            <a:ext cx="100852" cy="103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A1C530-24C0-1B4C-ADD4-3E7B69ECD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87" y="2851151"/>
            <a:ext cx="100852" cy="1039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B5EE5B-A22E-E541-B56D-073DD279760F}"/>
              </a:ext>
            </a:extLst>
          </p:cNvPr>
          <p:cNvSpPr/>
          <p:nvPr/>
        </p:nvSpPr>
        <p:spPr>
          <a:xfrm>
            <a:off x="5575488" y="2448854"/>
            <a:ext cx="139512" cy="51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E32950-300E-EA4C-940C-4B31E7864BD0}"/>
              </a:ext>
            </a:extLst>
          </p:cNvPr>
          <p:cNvSpPr/>
          <p:nvPr/>
        </p:nvSpPr>
        <p:spPr>
          <a:xfrm>
            <a:off x="7924800" y="2090211"/>
            <a:ext cx="314876" cy="128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28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07DA-F490-1B40-8B3F-8A08EA0C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1AC90-147B-814D-AC1A-4115F4AFA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67" y="1524000"/>
            <a:ext cx="7808466" cy="49637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FA1272-1B84-1B47-8DF6-2A2D1138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99" y="2438400"/>
            <a:ext cx="16862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0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389F-F885-274F-B128-DD389199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err="1"/>
              <a:t>RShiny</a:t>
            </a:r>
            <a:r>
              <a:rPr lang="en-US" dirty="0"/>
              <a:t> | </a:t>
            </a:r>
            <a:r>
              <a:rPr lang="en-US" dirty="0" err="1"/>
              <a:t>RMarkdown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8437D-40AF-D74E-880A-104317C8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5922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7B29E1-5F64-E444-8531-11DE0AE5A338}"/>
              </a:ext>
            </a:extLst>
          </p:cNvPr>
          <p:cNvSpPr/>
          <p:nvPr/>
        </p:nvSpPr>
        <p:spPr>
          <a:xfrm>
            <a:off x="1371600" y="2194302"/>
            <a:ext cx="7620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61836-F6C6-3144-8366-F792D752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374" y="2051772"/>
            <a:ext cx="5779626" cy="3815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36342-B811-FF4E-AE58-B8DE7D44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74" y="2016083"/>
            <a:ext cx="5731126" cy="38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2824-2308-FC43-AB47-A7442540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5E4FA-3F06-4742-B2C7-AE0F87F4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8" y="1389681"/>
            <a:ext cx="8404983" cy="53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14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FC47-64C2-3545-8A3A-AE5F529A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10FB6-C649-3444-AB1A-026D8C2C9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64" y="1524000"/>
            <a:ext cx="8098871" cy="5181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D4F068-58BF-3745-946D-700C286BE223}"/>
              </a:ext>
            </a:extLst>
          </p:cNvPr>
          <p:cNvSpPr/>
          <p:nvPr/>
        </p:nvSpPr>
        <p:spPr>
          <a:xfrm>
            <a:off x="6080762" y="5303520"/>
            <a:ext cx="365758" cy="16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904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BD3F-F910-5B4C-A63B-90A2D39C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8B759-B992-8F44-80C6-FA73180B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8" y="1524000"/>
            <a:ext cx="8012643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2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5AFC-1E56-5A45-A054-44F46E02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1E2E6-FE2E-4548-AEA8-F18B38A44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34" y="1600200"/>
            <a:ext cx="7802332" cy="49693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24223D-DF97-0340-97CD-AEB805258B66}"/>
              </a:ext>
            </a:extLst>
          </p:cNvPr>
          <p:cNvSpPr/>
          <p:nvPr/>
        </p:nvSpPr>
        <p:spPr>
          <a:xfrm>
            <a:off x="5536096" y="5091388"/>
            <a:ext cx="2910566" cy="1461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26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945D-8F75-054D-B7E6-B7BD2A54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3BD68-1B0A-FD44-9D7F-14C5AC39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41" y="1524000"/>
            <a:ext cx="7267518" cy="51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70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2670-AF74-AB49-97ED-EC0D92F5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876DA-5E8B-884E-A079-219E1E03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1" y="1828800"/>
            <a:ext cx="8856457" cy="469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39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762C-D0E8-6B4E-94BF-DECA7875E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 | Simple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9B7B5-7E2B-4548-AE0C-7DBFE10F2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600200"/>
            <a:ext cx="6896100" cy="500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17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7BCF-CCF4-5344-8797-EF44779C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D47EC-21CC-0947-8275-DB4916CA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5334000"/>
          </a:xfrm>
        </p:spPr>
        <p:txBody>
          <a:bodyPr/>
          <a:lstStyle/>
          <a:p>
            <a:r>
              <a:rPr lang="en-US" sz="1600" b="1" dirty="0"/>
              <a:t>Files you need in root GitHub directory:</a:t>
            </a:r>
          </a:p>
          <a:p>
            <a:pPr lvl="1"/>
            <a:r>
              <a:rPr lang="en-US" sz="1200" dirty="0" err="1"/>
              <a:t>index.html</a:t>
            </a:r>
            <a:endParaRPr lang="en-US" sz="1200" dirty="0"/>
          </a:p>
          <a:p>
            <a:pPr lvl="1"/>
            <a:r>
              <a:rPr lang="en-US" sz="1200" dirty="0"/>
              <a:t>any other html docs from knitting </a:t>
            </a:r>
            <a:r>
              <a:rPr lang="en-US" sz="1200" dirty="0" err="1"/>
              <a:t>Rmarkdown</a:t>
            </a:r>
            <a:endParaRPr lang="en-US" sz="1200" dirty="0"/>
          </a:p>
          <a:p>
            <a:pPr lvl="1"/>
            <a:r>
              <a:rPr lang="en-US" sz="1200" dirty="0"/>
              <a:t>_</a:t>
            </a:r>
            <a:r>
              <a:rPr lang="en-US" sz="1200" dirty="0" err="1"/>
              <a:t>site.yml</a:t>
            </a:r>
            <a:endParaRPr lang="en-US" sz="1200" dirty="0"/>
          </a:p>
          <a:p>
            <a:pPr lvl="1"/>
            <a:r>
              <a:rPr lang="en-US" sz="1200" dirty="0"/>
              <a:t>Note: Shiny Files can be in </a:t>
            </a:r>
            <a:r>
              <a:rPr lang="en-US" sz="1200" dirty="0" err="1"/>
              <a:t>Rmarkdown</a:t>
            </a:r>
            <a:r>
              <a:rPr lang="en-US" sz="1200" dirty="0"/>
              <a:t> documents but can’t be included in </a:t>
            </a:r>
            <a:r>
              <a:rPr lang="en-US" sz="1200" dirty="0" err="1"/>
              <a:t>Github</a:t>
            </a:r>
            <a:r>
              <a:rPr lang="en-US" sz="1200" dirty="0"/>
              <a:t> Pages websites.</a:t>
            </a:r>
          </a:p>
          <a:p>
            <a:r>
              <a:rPr lang="en-US" sz="1600" b="1" dirty="0"/>
              <a:t>Flow</a:t>
            </a:r>
          </a:p>
          <a:p>
            <a:r>
              <a:rPr lang="en-US" sz="1200" dirty="0"/>
              <a:t>Create a repository by the name of </a:t>
            </a:r>
            <a:r>
              <a:rPr lang="en-US" sz="1200" b="1" i="1" dirty="0"/>
              <a:t>&lt;username&gt;.</a:t>
            </a:r>
            <a:r>
              <a:rPr lang="en-US" sz="1200" b="1" i="1" dirty="0" err="1"/>
              <a:t>github.io</a:t>
            </a:r>
            <a:endParaRPr lang="en-US" sz="1200" b="1" i="1" dirty="0"/>
          </a:p>
          <a:p>
            <a:r>
              <a:rPr lang="en-US" sz="1200" dirty="0"/>
              <a:t>Clone the repository to a directory in </a:t>
            </a:r>
            <a:r>
              <a:rPr lang="en-US" sz="1200" dirty="0" err="1"/>
              <a:t>RStudio</a:t>
            </a:r>
            <a:endParaRPr lang="en-US" sz="1200" dirty="0"/>
          </a:p>
          <a:p>
            <a:r>
              <a:rPr lang="en-US" sz="1200" dirty="0"/>
              <a:t>Create </a:t>
            </a:r>
            <a:r>
              <a:rPr lang="en-US" sz="1200" dirty="0" err="1"/>
              <a:t>index.Rmd</a:t>
            </a:r>
            <a:endParaRPr lang="en-US" sz="1200" dirty="0"/>
          </a:p>
          <a:p>
            <a:r>
              <a:rPr lang="en-US" sz="1200" dirty="0"/>
              <a:t>Knit </a:t>
            </a:r>
            <a:r>
              <a:rPr lang="en-US" sz="1200" dirty="0" err="1"/>
              <a:t>index.Rmd</a:t>
            </a:r>
            <a:endParaRPr lang="en-US" sz="1200" dirty="0"/>
          </a:p>
          <a:p>
            <a:r>
              <a:rPr lang="en-US" sz="1200" dirty="0"/>
              <a:t>Commit changes in the Git tab</a:t>
            </a:r>
          </a:p>
          <a:p>
            <a:r>
              <a:rPr lang="en-US" sz="1200" dirty="0"/>
              <a:t>Push changes in the Git tab</a:t>
            </a:r>
          </a:p>
          <a:p>
            <a:r>
              <a:rPr lang="en-US" sz="1200" dirty="0"/>
              <a:t>make all other </a:t>
            </a:r>
            <a:r>
              <a:rPr lang="en-US" sz="1200" dirty="0" err="1"/>
              <a:t>Rmds</a:t>
            </a:r>
            <a:endParaRPr lang="en-US" sz="1200" dirty="0"/>
          </a:p>
          <a:p>
            <a:r>
              <a:rPr lang="en-US" sz="1200" dirty="0"/>
              <a:t>knit each </a:t>
            </a:r>
            <a:r>
              <a:rPr lang="en-US" sz="1200" dirty="0" err="1"/>
              <a:t>Rmd</a:t>
            </a:r>
            <a:r>
              <a:rPr lang="en-US" sz="1200" dirty="0"/>
              <a:t> to make html documents</a:t>
            </a:r>
          </a:p>
          <a:p>
            <a:r>
              <a:rPr lang="en-US" sz="1200" dirty="0"/>
              <a:t>make _</a:t>
            </a:r>
            <a:r>
              <a:rPr lang="en-US" sz="1200" dirty="0" err="1"/>
              <a:t>site.yml</a:t>
            </a:r>
            <a:r>
              <a:rPr lang="en-US" sz="1200" dirty="0"/>
              <a:t> (these are the instructions to combine all the html files into a nice looking website)</a:t>
            </a:r>
          </a:p>
          <a:p>
            <a:r>
              <a:rPr lang="en-US" sz="1200" dirty="0"/>
              <a:t>use package </a:t>
            </a:r>
            <a:r>
              <a:rPr lang="en-US" sz="1200" dirty="0" err="1"/>
              <a:t>rmarkdown</a:t>
            </a:r>
            <a:r>
              <a:rPr lang="en-US" sz="1200" dirty="0"/>
              <a:t>::</a:t>
            </a:r>
            <a:r>
              <a:rPr lang="en-US" sz="1200" dirty="0" err="1"/>
              <a:t>render_site</a:t>
            </a:r>
            <a:r>
              <a:rPr lang="en-US" sz="1200" dirty="0"/>
              <a:t>() to make/update _site directory</a:t>
            </a:r>
          </a:p>
          <a:p>
            <a:r>
              <a:rPr lang="en-US" sz="1200" b="1" dirty="0"/>
              <a:t>copy all contents of _site directory to the root directory of project</a:t>
            </a:r>
          </a:p>
          <a:p>
            <a:r>
              <a:rPr lang="en-US" sz="1200" dirty="0"/>
              <a:t>commit changes</a:t>
            </a:r>
          </a:p>
          <a:p>
            <a:r>
              <a:rPr lang="en-US" sz="1200" dirty="0"/>
              <a:t>Push Changes to GitHub</a:t>
            </a:r>
          </a:p>
          <a:p>
            <a:r>
              <a:rPr lang="en-US" sz="1200" dirty="0"/>
              <a:t>Check out your website!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3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958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66454"/>
            <a:ext cx="7772400" cy="90054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3: Adding </a:t>
            </a:r>
            <a:r>
              <a:rPr lang="en-US" dirty="0" err="1"/>
              <a:t>RShiny</a:t>
            </a:r>
            <a:r>
              <a:rPr lang="en-US" dirty="0"/>
              <a:t> Apps to GitHub Page Websites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389F-F885-274F-B128-DD389199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RShiny</a:t>
            </a:r>
            <a:r>
              <a:rPr lang="en-US" dirty="0"/>
              <a:t> | Separate Client and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66BAF-2A3C-9D45-BE59-2795DF27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4027357" cy="5054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42F6A-9446-574F-853A-73645E83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81873"/>
            <a:ext cx="4536605" cy="397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B76B4-E1F6-0943-BF13-35F6F6F3D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9" y="5871814"/>
            <a:ext cx="4536605" cy="7575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80F50A-33C4-DA46-85F0-A5BA3A91C2CA}"/>
              </a:ext>
            </a:extLst>
          </p:cNvPr>
          <p:cNvSpPr/>
          <p:nvPr/>
        </p:nvSpPr>
        <p:spPr>
          <a:xfrm>
            <a:off x="165315" y="1624738"/>
            <a:ext cx="596685" cy="204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71B0A1-590A-244A-9F29-F7CD5CDEE84C}"/>
              </a:ext>
            </a:extLst>
          </p:cNvPr>
          <p:cNvSpPr/>
          <p:nvPr/>
        </p:nvSpPr>
        <p:spPr>
          <a:xfrm>
            <a:off x="5105400" y="1624737"/>
            <a:ext cx="762000" cy="204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5BA080-0119-414D-A847-89B6C409ECDE}"/>
              </a:ext>
            </a:extLst>
          </p:cNvPr>
          <p:cNvSpPr/>
          <p:nvPr/>
        </p:nvSpPr>
        <p:spPr>
          <a:xfrm>
            <a:off x="4419599" y="6329013"/>
            <a:ext cx="838201" cy="30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1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3589-D992-604E-A84D-FE0E3A0F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Websites with GitHub! | </a:t>
            </a:r>
            <a:br>
              <a:rPr lang="en-US" sz="3600" dirty="0"/>
            </a:br>
            <a:r>
              <a:rPr lang="en-US" sz="3600" dirty="0"/>
              <a:t>Simple + Shiny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4A34B-A98C-4642-B4E2-33B50B16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47800"/>
            <a:ext cx="8153400" cy="52051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16BF56-37E8-CC41-B68B-17F4A7FDE0CA}"/>
              </a:ext>
            </a:extLst>
          </p:cNvPr>
          <p:cNvSpPr/>
          <p:nvPr/>
        </p:nvSpPr>
        <p:spPr>
          <a:xfrm>
            <a:off x="762000" y="3810000"/>
            <a:ext cx="3581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790E9C-D03A-B64F-87CD-7CB7301E97E0}"/>
              </a:ext>
            </a:extLst>
          </p:cNvPr>
          <p:cNvSpPr/>
          <p:nvPr/>
        </p:nvSpPr>
        <p:spPr>
          <a:xfrm>
            <a:off x="1295400" y="1752600"/>
            <a:ext cx="533400" cy="1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543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3589-D992-604E-A84D-FE0E3A0F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Websites with GitHub! | </a:t>
            </a:r>
            <a:br>
              <a:rPr lang="en-US" sz="3600" dirty="0"/>
            </a:br>
            <a:r>
              <a:rPr lang="en-US" sz="3600" dirty="0"/>
              <a:t>Simple + Shiny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0C218-05AD-A141-965B-9BA8C945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14" y="1404937"/>
            <a:ext cx="8498572" cy="5257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16BF56-37E8-CC41-B68B-17F4A7FDE0CA}"/>
              </a:ext>
            </a:extLst>
          </p:cNvPr>
          <p:cNvSpPr/>
          <p:nvPr/>
        </p:nvSpPr>
        <p:spPr>
          <a:xfrm>
            <a:off x="1676400" y="3962400"/>
            <a:ext cx="1295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47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3589-D992-604E-A84D-FE0E3A0F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Websites with GitHub! | </a:t>
            </a:r>
            <a:br>
              <a:rPr lang="en-US" sz="3600" dirty="0"/>
            </a:br>
            <a:r>
              <a:rPr lang="en-US" sz="3600" dirty="0"/>
              <a:t>Simple + Shiny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56264-D2EB-4942-B7DB-267A85F8D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92" y="1505163"/>
            <a:ext cx="8500216" cy="52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319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7BCF-CCF4-5344-8797-EF44779C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 with GitHub!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D47EC-21CC-0947-8275-DB4916CA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95400"/>
            <a:ext cx="8610600" cy="5334000"/>
          </a:xfrm>
        </p:spPr>
        <p:txBody>
          <a:bodyPr/>
          <a:lstStyle/>
          <a:p>
            <a:r>
              <a:rPr lang="en-US" sz="1600" b="1" dirty="0"/>
              <a:t>Files you need in root GitHub directory:</a:t>
            </a:r>
          </a:p>
          <a:p>
            <a:pPr lvl="1"/>
            <a:r>
              <a:rPr lang="en-US" sz="1200" dirty="0" err="1"/>
              <a:t>index.html</a:t>
            </a:r>
            <a:endParaRPr lang="en-US" sz="1200" dirty="0"/>
          </a:p>
          <a:p>
            <a:pPr lvl="1"/>
            <a:r>
              <a:rPr lang="en-US" sz="1200" dirty="0"/>
              <a:t>any other html docs from knitting </a:t>
            </a:r>
            <a:r>
              <a:rPr lang="en-US" sz="1200" dirty="0" err="1"/>
              <a:t>Rmarkdown</a:t>
            </a:r>
            <a:endParaRPr lang="en-US" sz="1200" dirty="0"/>
          </a:p>
          <a:p>
            <a:pPr lvl="1"/>
            <a:r>
              <a:rPr lang="en-US" sz="1200" dirty="0"/>
              <a:t>_</a:t>
            </a:r>
            <a:r>
              <a:rPr lang="en-US" sz="1200" dirty="0" err="1"/>
              <a:t>site.yml</a:t>
            </a:r>
            <a:r>
              <a:rPr lang="en-US" sz="1200" dirty="0"/>
              <a:t> and all contents of the _site folder that results from </a:t>
            </a:r>
            <a:r>
              <a:rPr lang="en-US" sz="1200" dirty="0" err="1"/>
              <a:t>render_site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Note: Shiny Files can be in </a:t>
            </a:r>
            <a:r>
              <a:rPr lang="en-US" sz="1200" dirty="0" err="1"/>
              <a:t>Rmarkdown</a:t>
            </a:r>
            <a:r>
              <a:rPr lang="en-US" sz="1200" dirty="0"/>
              <a:t> documents but can’t be included in </a:t>
            </a:r>
            <a:r>
              <a:rPr lang="en-US" sz="1200" dirty="0" err="1"/>
              <a:t>Github</a:t>
            </a:r>
            <a:r>
              <a:rPr lang="en-US" sz="1200" dirty="0"/>
              <a:t> Pages websites.</a:t>
            </a:r>
          </a:p>
          <a:p>
            <a:pPr lvl="1"/>
            <a:r>
              <a:rPr lang="en-US" sz="1200" b="1" dirty="0">
                <a:solidFill>
                  <a:srgbClr val="00B050"/>
                </a:solidFill>
              </a:rPr>
              <a:t>HOWEVER!  YOU CAN INCLUDE THEM AS HTML URL LINKS!!!!  &lt;a </a:t>
            </a:r>
            <a:r>
              <a:rPr lang="en-US" sz="1200" b="1" dirty="0" err="1">
                <a:solidFill>
                  <a:srgbClr val="00B050"/>
                </a:solidFill>
              </a:rPr>
              <a:t>href</a:t>
            </a:r>
            <a:r>
              <a:rPr lang="en-US" sz="1200" b="1" dirty="0">
                <a:solidFill>
                  <a:srgbClr val="00B050"/>
                </a:solidFill>
              </a:rPr>
              <a:t> = </a:t>
            </a:r>
            <a:r>
              <a:rPr lang="en-US" sz="1200" b="1" i="1" dirty="0">
                <a:solidFill>
                  <a:srgbClr val="00B050"/>
                </a:solidFill>
              </a:rPr>
              <a:t>URL</a:t>
            </a:r>
            <a:r>
              <a:rPr lang="en-US" sz="1200" b="1" dirty="0">
                <a:solidFill>
                  <a:srgbClr val="00B050"/>
                </a:solidFill>
              </a:rPr>
              <a:t> &gt; </a:t>
            </a:r>
            <a:r>
              <a:rPr lang="en-US" sz="1200" b="1" i="1" dirty="0">
                <a:solidFill>
                  <a:srgbClr val="00B050"/>
                </a:solidFill>
              </a:rPr>
              <a:t>Text &lt;/a&gt;</a:t>
            </a:r>
          </a:p>
          <a:p>
            <a:r>
              <a:rPr lang="en-US" sz="1600" b="1" dirty="0"/>
              <a:t>Flow</a:t>
            </a:r>
          </a:p>
          <a:p>
            <a:r>
              <a:rPr lang="en-US" sz="1200" dirty="0"/>
              <a:t>Create a repository by the name of </a:t>
            </a:r>
            <a:r>
              <a:rPr lang="en-US" sz="1200" b="1" i="1" dirty="0"/>
              <a:t>&lt;username&gt;.</a:t>
            </a:r>
            <a:r>
              <a:rPr lang="en-US" sz="1200" b="1" i="1" dirty="0" err="1"/>
              <a:t>github.io</a:t>
            </a:r>
            <a:endParaRPr lang="en-US" sz="1200" b="1" i="1" dirty="0"/>
          </a:p>
          <a:p>
            <a:r>
              <a:rPr lang="en-US" sz="1200" dirty="0"/>
              <a:t>Clone the repository to a directory in </a:t>
            </a:r>
            <a:r>
              <a:rPr lang="en-US" sz="1200" dirty="0" err="1"/>
              <a:t>RStudio</a:t>
            </a:r>
            <a:endParaRPr lang="en-US" sz="1200" dirty="0"/>
          </a:p>
          <a:p>
            <a:r>
              <a:rPr lang="en-US" sz="1200" dirty="0"/>
              <a:t>Create </a:t>
            </a:r>
            <a:r>
              <a:rPr lang="en-US" sz="1200" dirty="0" err="1"/>
              <a:t>index.Rmd</a:t>
            </a:r>
            <a:endParaRPr lang="en-US" sz="1200" dirty="0"/>
          </a:p>
          <a:p>
            <a:r>
              <a:rPr lang="en-US" sz="1200" dirty="0"/>
              <a:t>Knit </a:t>
            </a:r>
            <a:r>
              <a:rPr lang="en-US" sz="1200" dirty="0" err="1"/>
              <a:t>index.Rmd</a:t>
            </a:r>
            <a:endParaRPr lang="en-US" sz="1200" dirty="0"/>
          </a:p>
          <a:p>
            <a:r>
              <a:rPr lang="en-US" sz="1200" dirty="0"/>
              <a:t>Commit changes in the Git tab</a:t>
            </a:r>
          </a:p>
          <a:p>
            <a:r>
              <a:rPr lang="en-US" sz="1200" dirty="0"/>
              <a:t>Push changes in the Git tab</a:t>
            </a:r>
          </a:p>
          <a:p>
            <a:r>
              <a:rPr lang="en-US" sz="1200" dirty="0"/>
              <a:t>make all other </a:t>
            </a:r>
            <a:r>
              <a:rPr lang="en-US" sz="1200" dirty="0" err="1"/>
              <a:t>Rmds</a:t>
            </a:r>
            <a:endParaRPr lang="en-US" sz="1200" dirty="0"/>
          </a:p>
          <a:p>
            <a:r>
              <a:rPr lang="en-US" sz="1200" dirty="0"/>
              <a:t>knit each </a:t>
            </a:r>
            <a:r>
              <a:rPr lang="en-US" sz="1200" dirty="0" err="1"/>
              <a:t>Rmd</a:t>
            </a:r>
            <a:r>
              <a:rPr lang="en-US" sz="1200" dirty="0"/>
              <a:t> to make html documents</a:t>
            </a:r>
          </a:p>
          <a:p>
            <a:r>
              <a:rPr lang="en-US" sz="1200" dirty="0"/>
              <a:t>make _</a:t>
            </a:r>
            <a:r>
              <a:rPr lang="en-US" sz="1200" dirty="0" err="1"/>
              <a:t>site.yml</a:t>
            </a:r>
            <a:r>
              <a:rPr lang="en-US" sz="1200" dirty="0"/>
              <a:t> (these are the instructions to combine all the html files into a nice looking website)</a:t>
            </a:r>
          </a:p>
          <a:p>
            <a:r>
              <a:rPr lang="en-US" sz="1200" dirty="0"/>
              <a:t>use package </a:t>
            </a:r>
            <a:r>
              <a:rPr lang="en-US" sz="1200" dirty="0" err="1"/>
              <a:t>rmarkdown</a:t>
            </a:r>
            <a:r>
              <a:rPr lang="en-US" sz="1200" dirty="0"/>
              <a:t>::</a:t>
            </a:r>
            <a:r>
              <a:rPr lang="en-US" sz="1200" dirty="0" err="1"/>
              <a:t>render_site</a:t>
            </a:r>
            <a:r>
              <a:rPr lang="en-US" sz="1200" dirty="0"/>
              <a:t>() to make/update _site directory</a:t>
            </a:r>
          </a:p>
          <a:p>
            <a:r>
              <a:rPr lang="en-US" sz="1200" b="1" dirty="0"/>
              <a:t>copy all contents of _site directory to the root directory of project</a:t>
            </a:r>
          </a:p>
          <a:p>
            <a:r>
              <a:rPr lang="en-US" sz="1200" dirty="0"/>
              <a:t>commit changes</a:t>
            </a:r>
          </a:p>
          <a:p>
            <a:r>
              <a:rPr lang="en-US" sz="1200" dirty="0"/>
              <a:t>Push Changes to GitHub</a:t>
            </a:r>
          </a:p>
          <a:p>
            <a:r>
              <a:rPr lang="en-US" sz="1200" dirty="0"/>
              <a:t>Check out your website!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4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162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E389F-F885-274F-B128-DD389199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RShiny</a:t>
            </a:r>
            <a:r>
              <a:rPr lang="en-US" dirty="0"/>
              <a:t> | Separate Client and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66BAF-2A3C-9D45-BE59-2795DF27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8" y="1360026"/>
            <a:ext cx="2306986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42F6A-9446-574F-853A-73645E83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8" y="4333054"/>
            <a:ext cx="2306986" cy="20214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F7E077-1CE8-C447-9A7F-93A76137AAEC}"/>
              </a:ext>
            </a:extLst>
          </p:cNvPr>
          <p:cNvCxnSpPr/>
          <p:nvPr/>
        </p:nvCxnSpPr>
        <p:spPr>
          <a:xfrm>
            <a:off x="2743200" y="1447799"/>
            <a:ext cx="0" cy="533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56F0E14-5826-8D45-BE97-BED9C25A8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08" y="6438022"/>
            <a:ext cx="2306986" cy="385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DA4013-F127-0945-A465-AEB13E62E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563755"/>
            <a:ext cx="5943600" cy="31020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54C000-9DB0-2E47-8972-0E8A4E124FF6}"/>
              </a:ext>
            </a:extLst>
          </p:cNvPr>
          <p:cNvSpPr/>
          <p:nvPr/>
        </p:nvSpPr>
        <p:spPr>
          <a:xfrm>
            <a:off x="2819400" y="2438400"/>
            <a:ext cx="6172200" cy="4075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BBE875-3CEE-AE4E-8358-2E3EAB90CBE2}"/>
              </a:ext>
            </a:extLst>
          </p:cNvPr>
          <p:cNvSpPr/>
          <p:nvPr/>
        </p:nvSpPr>
        <p:spPr>
          <a:xfrm>
            <a:off x="228600" y="6659586"/>
            <a:ext cx="381000" cy="163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295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RShiny</a:t>
            </a:r>
            <a:r>
              <a:rPr lang="en-US" dirty="0"/>
              <a:t> and </a:t>
            </a:r>
            <a:r>
              <a:rPr lang="en-US" dirty="0" err="1"/>
              <a:t>Shinyapps.io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52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34"/>
  <p:tag name="MMPROD_UIDATA" val="&lt;database version=&quot;11.0&quot;&gt;&lt;object type=&quot;1&quot; unique_id=&quot;10001&quot;&gt;&lt;object type=&quot;2&quot; unique_id=&quot;47998&quot;&gt;&lt;object type=&quot;3&quot; unique_id=&quot;47999&quot;&gt;&lt;property id=&quot;20148&quot; value=&quot;5&quot;/&gt;&lt;property id=&quot;20300&quot; value=&quot;Slide 1 - &amp;quot;Insert Title Here&amp;quot;&quot;/&gt;&lt;property id=&quot;20307&quot; value=&quot;269&quot;/&gt;&lt;/object&gt;&lt;object type=&quot;3&quot; unique_id=&quot;48000&quot;&gt;&lt;property id=&quot;20148&quot; value=&quot;5&quot;/&gt;&lt;property id=&quot;20300&quot; value=&quot;Slide 2 - &amp;quot;Header&amp;quot;&quot;/&gt;&lt;property id=&quot;20307&quot; value=&quot;266&quot;/&gt;&lt;/object&gt;&lt;object type=&quot;3&quot; unique_id=&quot;48001&quot;&gt;&lt;property id=&quot;20148&quot; value=&quot;5&quot;/&gt;&lt;property id=&quot;20300&quot; value=&quot;Slide 7&quot;/&gt;&lt;property id=&quot;20307&quot; value=&quot;267&quot;/&gt;&lt;/object&gt;&lt;object type=&quot;3&quot; unique_id=&quot;48032&quot;&gt;&lt;property id=&quot;20148&quot; value=&quot;5&quot;/&gt;&lt;property id=&quot;20300&quot; value=&quot;Slide 3&quot;/&gt;&lt;property id=&quot;20307&quot; value=&quot;270&quot;/&gt;&lt;/object&gt;&lt;object type=&quot;3&quot; unique_id=&quot;48033&quot;&gt;&lt;property id=&quot;20148&quot; value=&quot;5&quot;/&gt;&lt;property id=&quot;20300&quot; value=&quot;Slide 4&quot;/&gt;&lt;property id=&quot;20307&quot; value=&quot;271&quot;/&gt;&lt;/object&gt;&lt;object type=&quot;3&quot; unique_id=&quot;48034&quot;&gt;&lt;property id=&quot;20148&quot; value=&quot;5&quot;/&gt;&lt;property id=&quot;20300&quot; value=&quot;Slide 5&quot;/&gt;&lt;property id=&quot;20307&quot; value=&quot;272&quot;/&gt;&lt;/object&gt;&lt;object type=&quot;3&quot; unique_id=&quot;48035&quot;&gt;&lt;property id=&quot;20148&quot; value=&quot;5&quot;/&gt;&lt;property id=&quot;20300&quot; value=&quot;Slide 6&quot;/&gt;&lt;property id=&quot;20307&quot; value=&quot;273&quot;/&gt;&lt;/object&gt;&lt;/object&gt;&lt;object type=&quot;8&quot; unique_id=&quot;4800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2_Body Slides">
  <a:themeElements>
    <a:clrScheme name="Southern Methodist University palette">
      <a:dk1>
        <a:srgbClr val="000000"/>
      </a:dk1>
      <a:lt1>
        <a:srgbClr val="FFFFFF"/>
      </a:lt1>
      <a:dk2>
        <a:srgbClr val="303651"/>
      </a:dk2>
      <a:lt2>
        <a:srgbClr val="8EB8E5"/>
      </a:lt2>
      <a:accent1>
        <a:srgbClr val="344CA1"/>
      </a:accent1>
      <a:accent2>
        <a:srgbClr val="DDCBA3"/>
      </a:accent2>
      <a:accent3>
        <a:srgbClr val="CC0034"/>
      </a:accent3>
      <a:accent4>
        <a:srgbClr val="928981"/>
      </a:accent4>
      <a:accent5>
        <a:srgbClr val="F9CA12"/>
      </a:accent5>
      <a:accent6>
        <a:srgbClr val="404041"/>
      </a:accent6>
      <a:hlink>
        <a:srgbClr val="0562C1"/>
      </a:hlink>
      <a:folHlink>
        <a:srgbClr val="0563C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31517</TotalTime>
  <Words>826</Words>
  <Application>Microsoft Macintosh PowerPoint</Application>
  <PresentationFormat>On-screen Show (4:3)</PresentationFormat>
  <Paragraphs>118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2_Body Slides</vt:lpstr>
      <vt:lpstr>RShiny and RMarkdown</vt:lpstr>
      <vt:lpstr>The Data Science Pipeline</vt:lpstr>
      <vt:lpstr>Old Faithful Data</vt:lpstr>
      <vt:lpstr>RShiny | RMarkdown</vt:lpstr>
      <vt:lpstr>RShiny | RMarkdown</vt:lpstr>
      <vt:lpstr>RShiny | Separate Client and Server</vt:lpstr>
      <vt:lpstr>RShiny | Separate Client and Server</vt:lpstr>
      <vt:lpstr>PowerPoint Presentation</vt:lpstr>
      <vt:lpstr>RShiny and Shinyapps.io</vt:lpstr>
      <vt:lpstr>Rshiny | Deploy to Shinyapps.io</vt:lpstr>
      <vt:lpstr>Rshiny | Deploy to Shinyapps.io</vt:lpstr>
      <vt:lpstr>RShiny | Separate Client and Server</vt:lpstr>
      <vt:lpstr>Rshiny | Deploy to Shinyapps.io</vt:lpstr>
      <vt:lpstr>Rshiny | Deploy to Shinyapps.io</vt:lpstr>
      <vt:lpstr>PowerPoint Presentation</vt:lpstr>
      <vt:lpstr>Example 1: The Simplest Website</vt:lpstr>
      <vt:lpstr>Websites with GitHub! | Simplest</vt:lpstr>
      <vt:lpstr>Websites with GitHub! | Simplest</vt:lpstr>
      <vt:lpstr>Websites with GitHub! | Simplest</vt:lpstr>
      <vt:lpstr>Websites with GitHub! | Simplest</vt:lpstr>
      <vt:lpstr>Websites with GitHub! | Simplest</vt:lpstr>
      <vt:lpstr>Websites with GitHub! | Simplest</vt:lpstr>
      <vt:lpstr>Websites with GitHub! | Simplest</vt:lpstr>
      <vt:lpstr>PowerPoint Presentation</vt:lpstr>
      <vt:lpstr>Websites with GitHub! | Simplest</vt:lpstr>
      <vt:lpstr>Websites with GitHub! | Simplest</vt:lpstr>
      <vt:lpstr>Websites with GitHub! | Simplest</vt:lpstr>
      <vt:lpstr>Websites with GitHub! | Simplest</vt:lpstr>
      <vt:lpstr>Websites with GitHub! | Simplest</vt:lpstr>
      <vt:lpstr>Websites with GitHub! | Simplest</vt:lpstr>
      <vt:lpstr>Websites with GitHub! | Simplest</vt:lpstr>
      <vt:lpstr>Websites with GitHub! | Simplest</vt:lpstr>
      <vt:lpstr>Websites with GitHub! | Simplest</vt:lpstr>
      <vt:lpstr>Websites with GitHub! | Simplest</vt:lpstr>
      <vt:lpstr>Websites with GitHub! | Simplest</vt:lpstr>
      <vt:lpstr>Summary: Websites with GitHub!</vt:lpstr>
      <vt:lpstr>PowerPoint Presentation</vt:lpstr>
      <vt:lpstr>Example 2: Adding R Markdown Pages and YAML</vt:lpstr>
      <vt:lpstr>Summary: Websites with GitHub!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 | Simple</vt:lpstr>
      <vt:lpstr>Websites with GitHub!</vt:lpstr>
      <vt:lpstr>PowerPoint Presentation</vt:lpstr>
      <vt:lpstr>Example 3: Adding RShiny Apps to GitHub Page Websites</vt:lpstr>
      <vt:lpstr>Websites with GitHub! |  Simple + Shiny App</vt:lpstr>
      <vt:lpstr>Websites with GitHub! |  Simple + Shiny App</vt:lpstr>
      <vt:lpstr>Websites with GitHub! |  Simple + Shiny App</vt:lpstr>
      <vt:lpstr>Websites with GitHub!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Southern Methodist University</dc:title>
  <dc:subject/>
  <dc:creator>Administrator</dc:creator>
  <cp:keywords/>
  <dc:description/>
  <cp:lastModifiedBy>Microsoft Office User</cp:lastModifiedBy>
  <cp:revision>546</cp:revision>
  <dcterms:created xsi:type="dcterms:W3CDTF">2016-03-21T14:12:59Z</dcterms:created>
  <dcterms:modified xsi:type="dcterms:W3CDTF">2019-05-24T22:05:36Z</dcterms:modified>
  <cp:category/>
</cp:coreProperties>
</file>